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4" r:id="rId4"/>
    <p:sldId id="265" r:id="rId5"/>
    <p:sldId id="266" r:id="rId6"/>
    <p:sldId id="269" r:id="rId7"/>
    <p:sldId id="273" r:id="rId8"/>
    <p:sldId id="278" r:id="rId9"/>
  </p:sldIdLst>
  <p:sldSz cx="13011150" cy="7315200"/>
  <p:notesSz cx="6858000" cy="9144000"/>
  <p:embeddedFontLst>
    <p:embeddedFont>
      <p:font typeface="Archivo Black" panose="020B060402020202020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uli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63A"/>
    <a:srgbClr val="3D773A"/>
    <a:srgbClr val="4C7541"/>
    <a:srgbClr val="3E763B"/>
    <a:srgbClr val="4C7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2-09-09T18:54:4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3" autoAdjust="0"/>
    <p:restoredTop sz="88029" autoAdjust="0"/>
  </p:normalViewPr>
  <p:slideViewPr>
    <p:cSldViewPr snapToGrid="0">
      <p:cViewPr>
        <p:scale>
          <a:sx n="50" d="100"/>
          <a:sy n="50" d="100"/>
        </p:scale>
        <p:origin x="149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Escribe tus notas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3/7/2024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letoday.org/able-program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hyperlink" Target="https://www.abletoday.org/asl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hyperlink" Target="https://www.abletoday.org/podcast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abletoday.org/ssa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67845" y="4537775"/>
            <a:ext cx="11853930" cy="221545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826578" y="4919067"/>
            <a:ext cx="6965433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 sz="5400" b="1" dirty="0">
                <a:solidFill>
                  <a:srgbClr val="3E773B"/>
                </a:solidFill>
                <a:latin typeface="Muli"/>
                <a:ea typeface="+mn-ea"/>
                <a:cs typeface="Muli"/>
              </a:rPr>
              <a:t>cuentas ABLE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936967" y="5852517"/>
            <a:ext cx="10303589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b="1" cap="all" spc="375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AmpliaNDO el empoderamiento financiero y la</a:t>
            </a:r>
          </a:p>
          <a:p>
            <a:pPr algn="l" rtl="0" hangingPunct="0">
              <a:lnSpc>
                <a:spcPct val="125000"/>
              </a:lnSpc>
            </a:pPr>
            <a:r>
              <a:rPr lang="es-US" sz="1800" b="1" cap="all" spc="375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Inclusión comunitaria para personas con discapacidadES</a:t>
            </a:r>
          </a:p>
        </p:txBody>
      </p:sp>
      <p:pic>
        <p:nvPicPr>
          <p:cNvPr id="5" name="ArrowOutline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588148" y="5514975"/>
            <a:ext cx="486035" cy="378530"/>
          </a:xfrm>
          <a:prstGeom prst="rect">
            <a:avLst/>
          </a:prstGeom>
        </p:spPr>
      </p:pic>
      <p:pic>
        <p:nvPicPr>
          <p:cNvPr id="6" name="customLine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10323825" y="5529536"/>
            <a:ext cx="2174252" cy="190500"/>
          </a:xfrm>
          <a:prstGeom prst="rect">
            <a:avLst/>
          </a:prstGeom>
        </p:spPr>
      </p:pic>
      <p:pic>
        <p:nvPicPr>
          <p:cNvPr id="7" name="Able Today Logo white TM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571650" y="400050"/>
            <a:ext cx="7315200" cy="1476375"/>
          </a:xfrm>
          <a:prstGeom prst="rect">
            <a:avLst/>
          </a:prstGeom>
        </p:spPr>
      </p:pic>
      <p:sp>
        <p:nvSpPr>
          <p:cNvPr id="8" name="Body text copy copy 1"/>
          <p:cNvSpPr/>
          <p:nvPr/>
        </p:nvSpPr>
        <p:spPr>
          <a:xfrm>
            <a:off x="1860484" y="6867525"/>
            <a:ext cx="9248573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sz="1800" b="1" cap="all" spc="375">
                <a:solidFill>
                  <a:srgbClr val="FFFFFF"/>
                </a:solidFill>
                <a:latin typeface="Muli"/>
                <a:ea typeface="+mn-ea"/>
                <a:cs typeface="Muli"/>
              </a:rPr>
              <a:t>www.ABLETODAY.org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9D7"/>
        </a:solidFill>
        <a:effectLst/>
      </p:bgPr>
    </p:bg>
    <p:spTree>
      <p:nvGrpSpPr>
        <p:cNvPr id="1" name="Sectio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5588845" y="1104900"/>
            <a:ext cx="6090599" cy="16478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00000"/>
              </a:lnSpc>
            </a:pPr>
            <a:r>
              <a:rPr lang="es-US" sz="54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¿Qué es una cuenta ABLE?</a:t>
            </a:r>
          </a:p>
        </p:txBody>
      </p:sp>
      <p:sp>
        <p:nvSpPr>
          <p:cNvPr id="3" name="Body text"/>
          <p:cNvSpPr/>
          <p:nvPr/>
        </p:nvSpPr>
        <p:spPr>
          <a:xfrm>
            <a:off x="5597830" y="3152775"/>
            <a:ext cx="7138455" cy="3409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41667"/>
              </a:lnSpc>
            </a:pPr>
            <a:r>
              <a:rPr lang="es-US" sz="2400" dirty="0">
                <a:solidFill>
                  <a:srgbClr val="222222"/>
                </a:solidFill>
                <a:latin typeface="Arial"/>
                <a:ea typeface="+mn-ea"/>
                <a:cs typeface="Arial"/>
              </a:rPr>
              <a:t>Las cuentas ABLE son herramientas de gastos y ahorros, construidas específicamente para personas con discapacidades</a:t>
            </a:r>
            <a:r>
              <a:rPr lang="es-US" sz="2400" dirty="0">
                <a:solidFill>
                  <a:srgbClr val="222222"/>
                </a:solidFill>
                <a:latin typeface="Arial"/>
                <a:cs typeface="Arial"/>
              </a:rPr>
              <a:t>, las cuales permiten a las personas</a:t>
            </a:r>
            <a:r>
              <a:rPr lang="es-US" sz="2400" dirty="0">
                <a:solidFill>
                  <a:srgbClr val="222222"/>
                </a:solidFill>
                <a:latin typeface="Arial"/>
                <a:ea typeface="+mn-ea"/>
                <a:cs typeface="Arial"/>
              </a:rPr>
              <a:t> ahorrar dinero </a:t>
            </a:r>
            <a:r>
              <a:rPr lang="es-US" sz="2400" b="1" dirty="0">
                <a:solidFill>
                  <a:srgbClr val="222222"/>
                </a:solidFill>
                <a:latin typeface="Archivo Black"/>
                <a:ea typeface="+mn-ea"/>
                <a:cs typeface="Archivo Black"/>
              </a:rPr>
              <a:t>al mismo tiempo que les ayudan a proteger sus beneficios como Medicaid y SSI. </a:t>
            </a:r>
            <a:r>
              <a:rPr lang="es-US" sz="2400" dirty="0">
                <a:solidFill>
                  <a:srgbClr val="222222"/>
                </a:solidFill>
                <a:latin typeface="Arial"/>
                <a:ea typeface="+mn-ea"/>
                <a:cs typeface="Arial"/>
              </a:rPr>
              <a:t>Las cuentas ABLE se ofrecen según la Sección 529Adel Código Fiscal de EE.UU.</a:t>
            </a:r>
          </a:p>
        </p:txBody>
      </p:sp>
      <p:pic>
        <p:nvPicPr>
          <p:cNvPr id="4" name="Thiago Barletta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495425" y="0"/>
            <a:ext cx="3181350" cy="3637933"/>
          </a:xfrm>
          <a:prstGeom prst="rect">
            <a:avLst/>
          </a:prstGeom>
        </p:spPr>
      </p:pic>
      <p:pic>
        <p:nvPicPr>
          <p:cNvPr id="5" name="unsplash_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00661" y="3638550"/>
            <a:ext cx="3182022" cy="36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3 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ireza Attari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201150" y="0"/>
            <a:ext cx="3810000" cy="7315200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952500" y="952500"/>
            <a:ext cx="6667500" cy="5715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sz="30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¿QUIEN ES ELEGIBLE?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4090988" y="2090738"/>
            <a:ext cx="4762500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Las cuentas ABLE son para personas cuya discapacidad comenzó antes de los 26 años. </a:t>
            </a:r>
            <a:r>
              <a:rPr lang="es-US" sz="1350" b="1" dirty="0">
                <a:solidFill>
                  <a:srgbClr val="000000"/>
                </a:solidFill>
                <a:latin typeface="Muli"/>
                <a:cs typeface="Muli"/>
              </a:rPr>
              <a:t>Las personas elegibles pueden abrir una cuenta ABLE a CUALQUIER edad.</a:t>
            </a:r>
            <a:endParaRPr lang="es-US" sz="1350" b="1" dirty="0">
              <a:solidFill>
                <a:srgbClr val="000000"/>
              </a:solidFill>
              <a:latin typeface="Muli"/>
              <a:ea typeface="+mn-ea"/>
              <a:cs typeface="Muli"/>
            </a:endParaRPr>
          </a:p>
        </p:txBody>
      </p:sp>
      <p:pic>
        <p:nvPicPr>
          <p:cNvPr id="5" name="Line-24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1241848" y="4630081"/>
            <a:ext cx="4820962" cy="104775"/>
          </a:xfrm>
          <a:prstGeom prst="rect">
            <a:avLst/>
          </a:prstGeom>
        </p:spPr>
      </p:pic>
      <p:pic>
        <p:nvPicPr>
          <p:cNvPr id="6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52279" y="2190750"/>
            <a:ext cx="800100" cy="800100"/>
          </a:xfrm>
          <a:prstGeom prst="rect">
            <a:avLst/>
          </a:prstGeom>
        </p:spPr>
      </p:pic>
      <p:pic>
        <p:nvPicPr>
          <p:cNvPr id="7" name="Shape-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52279" y="4724400"/>
            <a:ext cx="800100" cy="800100"/>
          </a:xfrm>
          <a:prstGeom prst="rect">
            <a:avLst/>
          </a:prstGeom>
        </p:spPr>
      </p:pic>
      <p:pic>
        <p:nvPicPr>
          <p:cNvPr id="8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252279" y="3457575"/>
            <a:ext cx="800100" cy="800100"/>
          </a:xfrm>
          <a:prstGeom prst="rect">
            <a:avLst/>
          </a:prstGeom>
        </p:spPr>
      </p:pic>
      <p:sp>
        <p:nvSpPr>
          <p:cNvPr id="9" name="Body text copy"/>
          <p:cNvSpPr/>
          <p:nvPr/>
        </p:nvSpPr>
        <p:spPr>
          <a:xfrm>
            <a:off x="3261804" y="2362200"/>
            <a:ext cx="74295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sz="225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1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3261804" y="3629025"/>
            <a:ext cx="74295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sz="225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2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3252279" y="4886325"/>
            <a:ext cx="74295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sz="225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3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4176204" y="3467100"/>
            <a:ext cx="4762500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 discapacidad debe ser a largo plazo (más de 12 meses) y debe causar “limitaciones funcionales marcadas y graves”.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4176204" y="4724400"/>
            <a:ext cx="4762500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Usted es elegible para SSI o SSDI; o un médico le ha diagnosticado una discapacidad (física o mental).</a:t>
            </a:r>
          </a:p>
        </p:txBody>
      </p:sp>
      <p:sp>
        <p:nvSpPr>
          <p:cNvPr id="14" name="Body text copy"/>
          <p:cNvSpPr/>
          <p:nvPr/>
        </p:nvSpPr>
        <p:spPr>
          <a:xfrm>
            <a:off x="174171" y="2081487"/>
            <a:ext cx="2723569" cy="34103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rtl="0" hangingPunct="0">
              <a:lnSpc>
                <a:spcPct val="125000"/>
              </a:lnSpc>
            </a:pPr>
            <a:r>
              <a:rPr lang="en-US" sz="18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LA DISCAPACIDAD COMENZÓ ANTES DE LA EDAD DE </a:t>
            </a:r>
            <a:r>
              <a:rPr sz="18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26</a:t>
            </a:r>
            <a:r>
              <a:rPr lang="en-US" sz="18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 AÑOS</a:t>
            </a:r>
            <a:endParaRPr sz="1800" dirty="0">
              <a:solidFill>
                <a:srgbClr val="000000"/>
              </a:solidFill>
              <a:latin typeface="Archivo Black"/>
              <a:ea typeface="+mn-ea"/>
              <a:cs typeface="Archivo Black"/>
            </a:endParaRPr>
          </a:p>
        </p:txBody>
      </p:sp>
      <p:sp>
        <p:nvSpPr>
          <p:cNvPr id="15" name="Body text copy"/>
          <p:cNvSpPr/>
          <p:nvPr/>
        </p:nvSpPr>
        <p:spPr>
          <a:xfrm>
            <a:off x="522514" y="3695700"/>
            <a:ext cx="2339240" cy="34103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rtl="0" hangingPunct="0">
              <a:lnSpc>
                <a:spcPct val="125000"/>
              </a:lnSpc>
            </a:pPr>
            <a:r>
              <a:rPr sz="18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A LARGO PLAZO</a:t>
            </a:r>
          </a:p>
        </p:txBody>
      </p:sp>
      <p:sp>
        <p:nvSpPr>
          <p:cNvPr id="16" name="Body text copy"/>
          <p:cNvSpPr/>
          <p:nvPr/>
        </p:nvSpPr>
        <p:spPr>
          <a:xfrm>
            <a:off x="956754" y="4937125"/>
            <a:ext cx="1905000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rtl="0" hangingPunct="0">
              <a:lnSpc>
                <a:spcPct val="125000"/>
              </a:lnSpc>
            </a:pPr>
            <a:r>
              <a:rPr sz="180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DIAGNÓSTICO</a:t>
            </a:r>
          </a:p>
        </p:txBody>
      </p:sp>
      <p:pic>
        <p:nvPicPr>
          <p:cNvPr id="17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6772275"/>
            <a:ext cx="9238497" cy="579540"/>
          </a:xfrm>
          <a:prstGeom prst="rect">
            <a:avLst/>
          </a:prstGeom>
        </p:spPr>
      </p:pic>
      <p:pic>
        <p:nvPicPr>
          <p:cNvPr id="18" name="A+ logo black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2039600" y="6467475"/>
            <a:ext cx="657310" cy="553596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193797" y="5755621"/>
            <a:ext cx="5007353" cy="628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65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Nota: No es necesario tener beneficios públicos para abrir una cuenta ABLE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F"/>
        </a:solidFill>
        <a:effectLst/>
      </p:bgPr>
    </p:bg>
    <p:spTree>
      <p:nvGrpSpPr>
        <p:cNvPr id="1" name="Product Featur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"/>
          <p:cNvSpPr/>
          <p:nvPr/>
        </p:nvSpPr>
        <p:spPr>
          <a:xfrm>
            <a:off x="628166" y="409575"/>
            <a:ext cx="9332698" cy="762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sz="3000" b="1" dirty="0">
                <a:solidFill>
                  <a:srgbClr val="222222"/>
                </a:solidFill>
                <a:latin typeface="Archivo Black"/>
                <a:ea typeface="+mn-ea"/>
                <a:cs typeface="Archivo Black"/>
              </a:rPr>
              <a:t>¿Cómo se abre una cuenta ABLE?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631397" y="1181100"/>
            <a:ext cx="7694456" cy="447674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Casi todos </a:t>
            </a:r>
            <a:r>
              <a:rPr lang="es-US" b="1" dirty="0">
                <a:solidFill>
                  <a:srgbClr val="000000"/>
                </a:solidFill>
                <a:latin typeface="Muli"/>
                <a:cs typeface="Muli"/>
              </a:rPr>
              <a:t>los</a:t>
            </a:r>
            <a:r>
              <a:rPr lang="es-US" sz="180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 programas ABLE tienen inscripción en línea.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1571625" y="3200400"/>
            <a:ext cx="5609463" cy="4476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350" b="1" dirty="0">
                <a:solidFill>
                  <a:srgbClr val="000000"/>
                </a:solidFill>
                <a:latin typeface="Muli"/>
                <a:cs typeface="Muli"/>
              </a:rPr>
              <a:t>Consulte</a:t>
            </a: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 </a:t>
            </a: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  <a:hlinkClick r:id="rId3"/>
              </a:rPr>
              <a:t>abletoday.org/</a:t>
            </a:r>
            <a:r>
              <a:rPr lang="es-US" sz="1350" b="1" dirty="0" err="1">
                <a:solidFill>
                  <a:srgbClr val="000000"/>
                </a:solidFill>
                <a:latin typeface="Muli"/>
                <a:ea typeface="+mn-ea"/>
                <a:cs typeface="Muli"/>
                <a:hlinkClick r:id="rId3"/>
              </a:rPr>
              <a:t>able-programs</a:t>
            </a:r>
            <a:r>
              <a:rPr lang="es-US" sz="13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 para más información y ejemplos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580377" y="2800350"/>
            <a:ext cx="5693255" cy="40005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rtl="0" hangingPunct="0">
              <a:lnSpc>
                <a:spcPct val="100000"/>
              </a:lnSpc>
            </a:pPr>
            <a:r>
              <a:rPr lang="es-US" sz="22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Encuentre su programa ABLE</a:t>
            </a:r>
          </a:p>
        </p:txBody>
      </p:sp>
      <p:pic>
        <p:nvPicPr>
          <p:cNvPr id="6" name="Surface Studio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653830" y="819150"/>
            <a:ext cx="5119584" cy="5964127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1580377" y="4848225"/>
            <a:ext cx="6061536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sz="1350" dirty="0">
                <a:solidFill>
                  <a:srgbClr val="292929"/>
                </a:solidFill>
                <a:latin typeface="Muli"/>
                <a:ea typeface="+mn-ea"/>
                <a:cs typeface="Muli"/>
              </a:rPr>
              <a:t>Los programas ABLE le permiten inscribirse en una sucursal bancaria o inscribirse en línea</a:t>
            </a:r>
            <a:r>
              <a:rPr lang="en-US" sz="1350" dirty="0">
                <a:solidFill>
                  <a:srgbClr val="292929"/>
                </a:solidFill>
                <a:latin typeface="Muli"/>
                <a:cs typeface="Muli"/>
              </a:rPr>
              <a:t> </a:t>
            </a:r>
            <a:r>
              <a:rPr sz="1350" dirty="0">
                <a:solidFill>
                  <a:srgbClr val="292929"/>
                </a:solidFill>
                <a:latin typeface="Muli"/>
                <a:ea typeface="+mn-ea"/>
                <a:cs typeface="Muli"/>
              </a:rPr>
              <a:t>y/o presentar una solicitud en papel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1571625" y="4214813"/>
            <a:ext cx="6531716" cy="3429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rtl="0" hangingPunct="0">
              <a:lnSpc>
                <a:spcPct val="100000"/>
              </a:lnSpc>
            </a:pPr>
            <a:r>
              <a:rPr lang="es-US" sz="22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 mayoría de los programas le permiten inscribirse desde cualquier lugar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1571625" y="6153150"/>
            <a:ext cx="6129085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350" dirty="0">
                <a:solidFill>
                  <a:srgbClr val="292929"/>
                </a:solidFill>
                <a:latin typeface="Muli"/>
                <a:ea typeface="+mn-ea"/>
                <a:cs typeface="Muli"/>
              </a:rPr>
              <a:t>La persona con discapacidad puede abrir y administrar su propia cuenta, o una persona de apoyo puede supervisar la administración de la cuenta.</a:t>
            </a:r>
          </a:p>
          <a:p>
            <a:pPr algn="l" rtl="0" hangingPunct="0">
              <a:lnSpc>
                <a:spcPct val="125000"/>
              </a:lnSpc>
            </a:pPr>
            <a:endParaRPr lang="es-US" sz="1350" dirty="0">
              <a:solidFill>
                <a:srgbClr val="292929"/>
              </a:solidFill>
              <a:latin typeface="Muli"/>
              <a:ea typeface="+mn-ea"/>
              <a:cs typeface="Muli"/>
            </a:endParaRPr>
          </a:p>
        </p:txBody>
      </p:sp>
      <p:sp>
        <p:nvSpPr>
          <p:cNvPr id="10" name="Body text copy"/>
          <p:cNvSpPr/>
          <p:nvPr/>
        </p:nvSpPr>
        <p:spPr>
          <a:xfrm>
            <a:off x="1580378" y="5810250"/>
            <a:ext cx="4390278" cy="3429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rtl="0" hangingPunct="0">
              <a:lnSpc>
                <a:spcPct val="100000"/>
              </a:lnSpc>
            </a:pPr>
            <a:r>
              <a:rPr lang="es-US" sz="2250" b="1" dirty="0">
                <a:solidFill>
                  <a:srgbClr val="000000"/>
                </a:solidFill>
                <a:latin typeface="Muli"/>
                <a:cs typeface="Muli"/>
              </a:rPr>
              <a:t>I</a:t>
            </a:r>
            <a:r>
              <a:rPr lang="es-US" sz="2250" b="1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nscripción flexible</a:t>
            </a:r>
          </a:p>
        </p:txBody>
      </p:sp>
      <p:pic>
        <p:nvPicPr>
          <p:cNvPr id="11" name="A+ logo black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18344" y="2733675"/>
            <a:ext cx="960736" cy="809144"/>
          </a:xfrm>
          <a:prstGeom prst="rect">
            <a:avLst/>
          </a:prstGeom>
        </p:spPr>
      </p:pic>
      <p:pic>
        <p:nvPicPr>
          <p:cNvPr id="12" name="A+ logo black copy 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29794" y="4171950"/>
            <a:ext cx="960736" cy="809144"/>
          </a:xfrm>
          <a:prstGeom prst="rect">
            <a:avLst/>
          </a:prstGeom>
        </p:spPr>
      </p:pic>
      <p:pic>
        <p:nvPicPr>
          <p:cNvPr id="13" name="A+ logo black copy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20529" y="5638800"/>
            <a:ext cx="960736" cy="8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Timelin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 Container"/>
          <p:cNvSpPr/>
          <p:nvPr/>
        </p:nvSpPr>
        <p:spPr>
          <a:xfrm>
            <a:off x="1209675" y="2495550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739412" y="561975"/>
            <a:ext cx="11723983" cy="304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66667"/>
              </a:lnSpc>
              <a:spcBef>
                <a:spcPct val="13333"/>
              </a:spcBef>
            </a:pPr>
            <a:r>
              <a:rPr lang="es-US" sz="2400" b="1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¿Quién puede actuar como persona de apoyo a la cuenta ABLE??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1236597" y="1057275"/>
            <a:ext cx="11226799" cy="7810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28600" indent="-228600" algn="l" rtl="0" hangingPunct="0">
              <a:lnSpc>
                <a:spcPct val="141667"/>
              </a:lnSpc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s-US" sz="1600" cap="all" spc="15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Las personas con discapacidadES pueden abrir y administrar cuentas </a:t>
            </a:r>
            <a:r>
              <a:rPr lang="es-US" sz="1600" cap="all" spc="150" dirty="0" err="1">
                <a:solidFill>
                  <a:srgbClr val="000000"/>
                </a:solidFill>
                <a:latin typeface="Muli"/>
                <a:ea typeface="+mn-ea"/>
                <a:cs typeface="Muli"/>
              </a:rPr>
              <a:t>Able</a:t>
            </a:r>
            <a:endParaRPr lang="es-US" sz="1600" cap="all" spc="150" dirty="0">
              <a:solidFill>
                <a:srgbClr val="000000"/>
              </a:solidFill>
              <a:latin typeface="Muli"/>
              <a:ea typeface="+mn-ea"/>
              <a:cs typeface="Muli"/>
            </a:endParaRPr>
          </a:p>
          <a:p>
            <a:pPr marL="228600" indent="-228600" algn="l" rtl="0" hangingPunct="0">
              <a:lnSpc>
                <a:spcPct val="141667"/>
              </a:lnSpc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s-US" sz="1600" cap="all" spc="15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UNA Persona de apoyo ABLE PUEDE ser unA PERSONA o una organización</a:t>
            </a:r>
          </a:p>
          <a:p>
            <a:pPr marL="228600" indent="-228600" algn="l" rtl="0" hangingPunct="0">
              <a:lnSpc>
                <a:spcPct val="141667"/>
              </a:lnSpc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s-US" sz="1600" cap="all" spc="15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LAS PERSONAS DE APOYO pueden administrar varias cuentas a la vez</a:t>
            </a:r>
          </a:p>
        </p:txBody>
      </p:sp>
      <p:sp>
        <p:nvSpPr>
          <p:cNvPr id="5" name="Circle Container copy 1"/>
          <p:cNvSpPr/>
          <p:nvPr/>
        </p:nvSpPr>
        <p:spPr>
          <a:xfrm>
            <a:off x="1215330" y="3648170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6" name="Circle Container"/>
          <p:cNvSpPr/>
          <p:nvPr/>
        </p:nvSpPr>
        <p:spPr>
          <a:xfrm>
            <a:off x="1217620" y="4777503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7" name="Circle Container copy 1"/>
          <p:cNvSpPr/>
          <p:nvPr/>
        </p:nvSpPr>
        <p:spPr>
          <a:xfrm>
            <a:off x="1223276" y="5939648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2286000" y="2390775"/>
            <a:ext cx="4008165" cy="4572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Poder notarial</a:t>
            </a:r>
          </a:p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Conservador</a:t>
            </a:r>
          </a:p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cs typeface="Archivo Black"/>
              </a:rPr>
              <a:t>Tutor</a:t>
            </a:r>
            <a:endParaRPr lang="es-US" sz="3000" dirty="0">
              <a:solidFill>
                <a:srgbClr val="3E773B"/>
              </a:solidFill>
              <a:latin typeface="Archivo Black"/>
              <a:ea typeface="+mn-ea"/>
              <a:cs typeface="Archivo Black"/>
            </a:endParaRPr>
          </a:p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Cónyuge</a:t>
            </a:r>
          </a:p>
        </p:txBody>
      </p:sp>
      <p:sp>
        <p:nvSpPr>
          <p:cNvPr id="9" name="Body text copy copy 1"/>
          <p:cNvSpPr/>
          <p:nvPr/>
        </p:nvSpPr>
        <p:spPr>
          <a:xfrm>
            <a:off x="7867650" y="2390775"/>
            <a:ext cx="5079952" cy="4572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Padre/Madre</a:t>
            </a:r>
          </a:p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Hermano</a:t>
            </a:r>
          </a:p>
          <a:p>
            <a:pPr algn="l" rtl="0" hangingPunct="0">
              <a:lnSpc>
                <a:spcPct val="250000"/>
              </a:lnSpc>
            </a:pPr>
            <a:r>
              <a:rPr lang="es-US" sz="30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Abuelo</a:t>
            </a:r>
          </a:p>
          <a:p>
            <a:pPr algn="l" rtl="0" hangingPunct="0">
              <a:lnSpc>
                <a:spcPct val="250000"/>
              </a:lnSpc>
            </a:pPr>
            <a:r>
              <a:rPr lang="es-US" sz="2400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Beneficiario representante</a:t>
            </a:r>
          </a:p>
        </p:txBody>
      </p:sp>
      <p:sp>
        <p:nvSpPr>
          <p:cNvPr id="10" name="Body text copy copy 2"/>
          <p:cNvSpPr/>
          <p:nvPr/>
        </p:nvSpPr>
        <p:spPr>
          <a:xfrm>
            <a:off x="1524000" y="2390775"/>
            <a:ext cx="514825" cy="4572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250000"/>
              </a:lnSpc>
            </a:pPr>
            <a:r>
              <a:rPr sz="300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1</a:t>
            </a:r>
          </a:p>
          <a:p>
            <a:pPr algn="l" rtl="0" hangingPunct="0">
              <a:lnSpc>
                <a:spcPct val="250000"/>
              </a:lnSpc>
            </a:pPr>
            <a:r>
              <a:rPr sz="300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2</a:t>
            </a:r>
          </a:p>
          <a:p>
            <a:pPr algn="l" rtl="0" hangingPunct="0">
              <a:lnSpc>
                <a:spcPct val="250000"/>
              </a:lnSpc>
            </a:pPr>
            <a:r>
              <a:rPr sz="300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3</a:t>
            </a:r>
          </a:p>
          <a:p>
            <a:pPr algn="l" rtl="0" hangingPunct="0">
              <a:lnSpc>
                <a:spcPct val="250000"/>
              </a:lnSpc>
            </a:pPr>
            <a:r>
              <a:rPr sz="300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4</a:t>
            </a:r>
          </a:p>
        </p:txBody>
      </p:sp>
      <p:sp>
        <p:nvSpPr>
          <p:cNvPr id="11" name="Circle Container"/>
          <p:cNvSpPr/>
          <p:nvPr/>
        </p:nvSpPr>
        <p:spPr>
          <a:xfrm>
            <a:off x="6734175" y="2514600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12" name="Circle Container copy 1"/>
          <p:cNvSpPr/>
          <p:nvPr/>
        </p:nvSpPr>
        <p:spPr>
          <a:xfrm>
            <a:off x="6739830" y="3667220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13" name="Circle Container"/>
          <p:cNvSpPr/>
          <p:nvPr/>
        </p:nvSpPr>
        <p:spPr>
          <a:xfrm>
            <a:off x="6742120" y="4796553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14" name="Circle Container copy 1"/>
          <p:cNvSpPr/>
          <p:nvPr/>
        </p:nvSpPr>
        <p:spPr>
          <a:xfrm>
            <a:off x="6751422" y="5934075"/>
            <a:ext cx="918711" cy="918711"/>
          </a:xfrm>
          <a:prstGeom prst="ellipse">
            <a:avLst/>
          </a:prstGeom>
          <a:solidFill>
            <a:srgbClr val="121212"/>
          </a:solidFill>
        </p:spPr>
        <p:txBody>
          <a:bodyPr spcFirstLastPara="0" lIns="0" tIns="0" rIns="0" bIns="0" anchor="ctr"/>
          <a:lstStyle/>
          <a:p>
            <a:pPr algn="ctr" rtl="0" hangingPunct="0">
              <a:lnSpc>
                <a:spcPct val="100000"/>
              </a:lnSpc>
            </a:pPr>
            <a:r>
              <a:rPr sz="1050">
                <a:solidFill>
                  <a:srgbClr val="121212"/>
                </a:solidFill>
                <a:latin typeface="Lato"/>
                <a:ea typeface="+mn-ea"/>
                <a:cs typeface="Lato"/>
              </a:rPr>
              <a:t>.</a:t>
            </a:r>
          </a:p>
        </p:txBody>
      </p:sp>
      <p:sp>
        <p:nvSpPr>
          <p:cNvPr id="15" name="Body text copy copy 3"/>
          <p:cNvSpPr/>
          <p:nvPr/>
        </p:nvSpPr>
        <p:spPr>
          <a:xfrm>
            <a:off x="7048500" y="2390775"/>
            <a:ext cx="514825" cy="4572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250000"/>
              </a:lnSpc>
            </a:pPr>
            <a:r>
              <a:rPr sz="300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5</a:t>
            </a:r>
          </a:p>
          <a:p>
            <a:pPr algn="l" rtl="0" hangingPunct="0">
              <a:lnSpc>
                <a:spcPct val="250000"/>
              </a:lnSpc>
            </a:pPr>
            <a:r>
              <a:rPr sz="300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6</a:t>
            </a:r>
          </a:p>
          <a:p>
            <a:pPr algn="l" rtl="0" hangingPunct="0">
              <a:lnSpc>
                <a:spcPct val="250000"/>
              </a:lnSpc>
            </a:pPr>
            <a:r>
              <a:rPr sz="300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7</a:t>
            </a:r>
          </a:p>
          <a:p>
            <a:pPr algn="l" rtl="0" hangingPunct="0">
              <a:lnSpc>
                <a:spcPct val="250000"/>
              </a:lnSpc>
            </a:pPr>
            <a:r>
              <a:rPr sz="300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3 Pricing Tab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224338" y="3009900"/>
            <a:ext cx="4610100" cy="3546408"/>
          </a:xfrm>
          <a:prstGeom prst="rect">
            <a:avLst/>
          </a:prstGeom>
        </p:spPr>
      </p:pic>
      <p:pic>
        <p:nvPicPr>
          <p:cNvPr id="3" name="Shape7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665611" y="3005941"/>
            <a:ext cx="4610100" cy="3547378"/>
          </a:xfrm>
          <a:prstGeom prst="rect">
            <a:avLst/>
          </a:prstGeom>
        </p:spPr>
      </p:pic>
      <p:pic>
        <p:nvPicPr>
          <p:cNvPr id="4" name="Shape7 copy 2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7781448" y="3009087"/>
            <a:ext cx="4615418" cy="3546408"/>
          </a:xfrm>
          <a:prstGeom prst="rect">
            <a:avLst/>
          </a:prstGeom>
        </p:spPr>
      </p:pic>
      <p:sp>
        <p:nvSpPr>
          <p:cNvPr id="5" name="Body text"/>
          <p:cNvSpPr/>
          <p:nvPr/>
        </p:nvSpPr>
        <p:spPr>
          <a:xfrm>
            <a:off x="1012031" y="457200"/>
            <a:ext cx="10982325" cy="704850"/>
          </a:xfrm>
          <a:prstGeom prst="rect">
            <a:avLst/>
          </a:prstGeom>
        </p:spPr>
        <p:txBody>
          <a:bodyPr spcFirstLastPara="0" lIns="0" tIns="9525" rIns="0" bIns="0" anchor="t"/>
          <a:lstStyle/>
          <a:p>
            <a:pPr algn="ctr" rtl="0" hangingPunct="0">
              <a:lnSpc>
                <a:spcPct val="100000"/>
              </a:lnSpc>
            </a:pPr>
            <a:r>
              <a:rPr lang="es-US" sz="4500" b="1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¿Cuánto puedes usted aportar?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1016794" y="1228725"/>
            <a:ext cx="109823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15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LAS CUENTAS ABLE TIENEN LÍMITES DE CONTRIBUCIÓN ANUAL CON BASE EN </a:t>
            </a:r>
          </a:p>
          <a:p>
            <a:pPr algn="ctr" rtl="0" hangingPunct="0">
              <a:lnSpc>
                <a:spcPct val="125000"/>
              </a:lnSpc>
            </a:pPr>
            <a:r>
              <a:rPr lang="es-US" sz="1500" dirty="0">
                <a:solidFill>
                  <a:srgbClr val="121212"/>
                </a:solidFill>
                <a:latin typeface="Muli"/>
                <a:cs typeface="Muli"/>
              </a:rPr>
              <a:t>LA EXCLUSIÓN DEL IMPUESTO SOBRE DONACIONES del IRS y el </a:t>
            </a:r>
            <a:r>
              <a:rPr lang="es-US" sz="15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ESTADO DE EMPLEO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1632456" y="3179669"/>
            <a:ext cx="2666020" cy="390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00000"/>
              </a:lnSpc>
            </a:pPr>
            <a:r>
              <a:rPr sz="2550" dirty="0">
                <a:solidFill>
                  <a:srgbClr val="121212"/>
                </a:solidFill>
                <a:latin typeface="Archivo Black"/>
                <a:ea typeface="+mn-ea"/>
                <a:cs typeface="Archivo Black"/>
              </a:rPr>
              <a:t>ANUAL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1415936" y="4152900"/>
            <a:ext cx="3232461" cy="17335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16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Las contribuci</a:t>
            </a:r>
            <a:r>
              <a:rPr lang="es-US" sz="1600" dirty="0">
                <a:solidFill>
                  <a:srgbClr val="121212"/>
                </a:solidFill>
                <a:latin typeface="Muli"/>
                <a:cs typeface="Muli"/>
              </a:rPr>
              <a:t>ones</a:t>
            </a:r>
            <a:r>
              <a:rPr lang="es-US" sz="16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 pueden provenir de cualquier fuente, incluso directamente del inscrito en la cuenta ABLE, familiares, amigos, organizaciones, organizaciones sin fines de lucro y empleadores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1571644" y="3505200"/>
            <a:ext cx="2815208" cy="6477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00000"/>
              </a:lnSpc>
            </a:pPr>
            <a:r>
              <a:rPr sz="3000" b="1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$1</a:t>
            </a:r>
            <a:r>
              <a:rPr lang="en-US" sz="3000" b="1" dirty="0">
                <a:solidFill>
                  <a:srgbClr val="3E773B"/>
                </a:solidFill>
                <a:latin typeface="Archivo Black"/>
                <a:cs typeface="Archivo Black"/>
              </a:rPr>
              <a:t>8</a:t>
            </a:r>
            <a:r>
              <a:rPr sz="3000" b="1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,000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8550979" y="2907043"/>
            <a:ext cx="3112179" cy="82013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00000"/>
              </a:lnSpc>
            </a:pPr>
            <a:r>
              <a:rPr sz="255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LÍMITE</a:t>
            </a:r>
            <a:r>
              <a:rPr lang="en-US" sz="255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S</a:t>
            </a:r>
            <a:r>
              <a:rPr sz="2550" dirty="0">
                <a:solidFill>
                  <a:srgbClr val="FFFFFF"/>
                </a:solidFill>
                <a:latin typeface="Archivo Black"/>
                <a:ea typeface="+mn-ea"/>
                <a:cs typeface="Archivo Black"/>
              </a:rPr>
              <a:t> DE SALDO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8515152" y="4713201"/>
            <a:ext cx="3148006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1600" b="1" dirty="0">
                <a:solidFill>
                  <a:srgbClr val="FFFFFF"/>
                </a:solidFill>
                <a:latin typeface="Muli"/>
                <a:ea typeface="+mn-ea"/>
                <a:cs typeface="Muli"/>
              </a:rPr>
              <a:t>Los programas también tienen límites de saldo que difieren según el estado ($300,000-$500,000+)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8701999" y="3867150"/>
            <a:ext cx="2737507" cy="6477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00000"/>
              </a:lnSpc>
            </a:pPr>
            <a:r>
              <a:rPr sz="300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~$400,000+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4919819" y="3179669"/>
            <a:ext cx="3196931" cy="32553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00000"/>
              </a:lnSpc>
            </a:pPr>
            <a:r>
              <a:rPr sz="2550" dirty="0">
                <a:solidFill>
                  <a:srgbClr val="121212"/>
                </a:solidFill>
                <a:latin typeface="Archivo Black"/>
                <a:ea typeface="+mn-ea"/>
                <a:cs typeface="Archivo Black"/>
              </a:rPr>
              <a:t>SI </a:t>
            </a:r>
            <a:r>
              <a:rPr lang="en-US" sz="2550" dirty="0">
                <a:solidFill>
                  <a:srgbClr val="121212"/>
                </a:solidFill>
                <a:latin typeface="Archivo Black"/>
                <a:ea typeface="+mn-ea"/>
                <a:cs typeface="Archivo Black"/>
              </a:rPr>
              <a:t>TIENE</a:t>
            </a:r>
            <a:r>
              <a:rPr sz="2550" dirty="0">
                <a:solidFill>
                  <a:srgbClr val="121212"/>
                </a:solidFill>
                <a:latin typeface="Archivo Black"/>
                <a:ea typeface="+mn-ea"/>
                <a:cs typeface="Archivo Black"/>
              </a:rPr>
              <a:t> EMPLEO</a:t>
            </a:r>
          </a:p>
        </p:txBody>
      </p:sp>
      <p:sp>
        <p:nvSpPr>
          <p:cNvPr id="14" name="Body text copy"/>
          <p:cNvSpPr/>
          <p:nvPr/>
        </p:nvSpPr>
        <p:spPr>
          <a:xfrm>
            <a:off x="4903449" y="4152900"/>
            <a:ext cx="3278336" cy="1990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16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La persona con discapacidad puede aportar hasta $14,580 extra más cada año</a:t>
            </a:r>
            <a:r>
              <a:rPr lang="es-US" sz="1600" dirty="0">
                <a:solidFill>
                  <a:srgbClr val="121212"/>
                </a:solidFill>
                <a:latin typeface="Muli"/>
                <a:cs typeface="Muli"/>
              </a:rPr>
              <a:t>, si </a:t>
            </a:r>
            <a:r>
              <a:rPr lang="es-US" sz="16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no está contribuyendo a su cuenta de jubilación en el lugar de trabajo</a:t>
            </a:r>
          </a:p>
          <a:p>
            <a:pPr algn="ctr" rtl="0" hangingPunct="0">
              <a:lnSpc>
                <a:spcPct val="125000"/>
              </a:lnSpc>
            </a:pPr>
            <a:endParaRPr lang="es-US" sz="1600" dirty="0">
              <a:solidFill>
                <a:srgbClr val="121212"/>
              </a:solidFill>
              <a:latin typeface="Muli"/>
              <a:ea typeface="+mn-ea"/>
              <a:cs typeface="Muli"/>
            </a:endParaRPr>
          </a:p>
        </p:txBody>
      </p:sp>
      <p:sp>
        <p:nvSpPr>
          <p:cNvPr id="15" name="Body text copy"/>
          <p:cNvSpPr/>
          <p:nvPr/>
        </p:nvSpPr>
        <p:spPr>
          <a:xfrm>
            <a:off x="5119022" y="3505200"/>
            <a:ext cx="2815208" cy="6477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rtl="0" hangingPunct="0">
              <a:lnSpc>
                <a:spcPct val="100000"/>
              </a:lnSpc>
            </a:pPr>
            <a:r>
              <a:rPr lang="en-US" sz="3000" b="1" dirty="0">
                <a:solidFill>
                  <a:srgbClr val="3E773B"/>
                </a:solidFill>
                <a:latin typeface="Archivo Black"/>
                <a:ea typeface="+mn-ea"/>
                <a:cs typeface="Archivo Black"/>
              </a:rPr>
              <a:t>$32,580</a:t>
            </a:r>
            <a:endParaRPr sz="3000" b="1" dirty="0">
              <a:solidFill>
                <a:srgbClr val="3E773B"/>
              </a:solidFill>
              <a:latin typeface="Archivo Black"/>
              <a:ea typeface="+mn-ea"/>
              <a:cs typeface="Archivo Black"/>
            </a:endParaRPr>
          </a:p>
        </p:txBody>
      </p:sp>
      <p:sp>
        <p:nvSpPr>
          <p:cNvPr id="17" name="Body text copy">
            <a:extLst>
              <a:ext uri="{FF2B5EF4-FFF2-40B4-BE49-F238E27FC236}">
                <a16:creationId xmlns:a16="http://schemas.microsoft.com/office/drawing/2014/main" id="{47638502-B1B8-5746-EDB8-1120074DBE14}"/>
              </a:ext>
            </a:extLst>
          </p:cNvPr>
          <p:cNvSpPr/>
          <p:nvPr/>
        </p:nvSpPr>
        <p:spPr>
          <a:xfrm>
            <a:off x="4787308" y="5939888"/>
            <a:ext cx="3510618" cy="1144792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rtl="0" hangingPunct="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$32,580 para los 48 estados contiguos y el Distrito de Columbia;</a:t>
            </a:r>
          </a:p>
          <a:p>
            <a:pPr marL="285750" indent="-285750" algn="l" rtl="0" hangingPunct="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US" sz="1200" b="1" dirty="0">
                <a:solidFill>
                  <a:srgbClr val="121212"/>
                </a:solidFill>
                <a:latin typeface="Muli"/>
                <a:cs typeface="Muli"/>
              </a:rPr>
              <a:t>$34,770 para Hawái</a:t>
            </a:r>
          </a:p>
          <a:p>
            <a:pPr marL="285750" indent="-285750" algn="l" rtl="0" hangingPunct="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US" sz="1200" b="1" dirty="0">
                <a:solidFill>
                  <a:srgbClr val="121212"/>
                </a:solidFill>
                <a:latin typeface="Muli"/>
                <a:cs typeface="Muli"/>
              </a:rPr>
              <a:t>$36,210 para Alaska</a:t>
            </a:r>
            <a:endParaRPr lang="es-US" sz="1200" b="1" dirty="0">
              <a:solidFill>
                <a:srgbClr val="121212"/>
              </a:solidFill>
              <a:latin typeface="Muli"/>
              <a:ea typeface="+mn-ea"/>
              <a:cs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9D7"/>
        </a:solidFill>
        <a:effectLst/>
      </p:bgPr>
    </p:bg>
    <p:spTree>
      <p:nvGrpSpPr>
        <p:cNvPr id="1" name="Pros and Con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03608" y="1707954"/>
            <a:ext cx="11544820" cy="4822848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1056984" y="588708"/>
            <a:ext cx="10982325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3600" b="1" cap="all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Gastar sus fondos</a:t>
            </a:r>
          </a:p>
        </p:txBody>
      </p:sp>
      <p:pic>
        <p:nvPicPr>
          <p:cNvPr id="4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247121" y="4029075"/>
            <a:ext cx="10600060" cy="190500"/>
          </a:xfrm>
          <a:prstGeom prst="rect">
            <a:avLst/>
          </a:prstGeom>
        </p:spPr>
      </p:pic>
      <p:pic>
        <p:nvPicPr>
          <p:cNvPr id="5" name="customLine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247121" y="4635500"/>
            <a:ext cx="10600060" cy="190500"/>
          </a:xfrm>
          <a:prstGeom prst="rect">
            <a:avLst/>
          </a:prstGeom>
        </p:spPr>
      </p:pic>
      <p:pic>
        <p:nvPicPr>
          <p:cNvPr id="6" name="customLine copy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247121" y="5337175"/>
            <a:ext cx="10600060" cy="190500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2762250" y="3581400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Vivienda y r</a:t>
            </a:r>
            <a:r>
              <a:rPr lang="es-US" dirty="0">
                <a:solidFill>
                  <a:srgbClr val="000000"/>
                </a:solidFill>
                <a:latin typeface="Muli"/>
                <a:cs typeface="Muli"/>
              </a:rPr>
              <a:t>enta</a:t>
            </a:r>
            <a:endParaRPr lang="es-US" sz="1800" dirty="0">
              <a:solidFill>
                <a:srgbClr val="000000"/>
              </a:solidFill>
              <a:latin typeface="Muli"/>
              <a:ea typeface="+mn-ea"/>
              <a:cs typeface="Muli"/>
            </a:endParaRPr>
          </a:p>
        </p:txBody>
      </p:sp>
      <p:pic>
        <p:nvPicPr>
          <p:cNvPr id="8" name="Symbol_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19300" y="3581400"/>
            <a:ext cx="381000" cy="381000"/>
          </a:xfrm>
          <a:prstGeom prst="rect">
            <a:avLst/>
          </a:prstGeom>
        </p:spPr>
      </p:pic>
      <p:sp>
        <p:nvSpPr>
          <p:cNvPr id="9" name="Body text copy"/>
          <p:cNvSpPr/>
          <p:nvPr/>
        </p:nvSpPr>
        <p:spPr>
          <a:xfrm>
            <a:off x="2762250" y="4245769"/>
            <a:ext cx="3628167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Tecnología de asistencia</a:t>
            </a:r>
          </a:p>
        </p:txBody>
      </p:sp>
      <p:pic>
        <p:nvPicPr>
          <p:cNvPr id="10" name="Symbol_3 copy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026426" y="4257675"/>
            <a:ext cx="378433" cy="378433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2762250" y="4910138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Gastos de vida básicos</a:t>
            </a:r>
          </a:p>
        </p:txBody>
      </p:sp>
      <p:pic>
        <p:nvPicPr>
          <p:cNvPr id="12" name="Symbol_3 copy 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027782" y="4933950"/>
            <a:ext cx="378433" cy="378433"/>
          </a:xfrm>
          <a:prstGeom prst="rect">
            <a:avLst/>
          </a:prstGeom>
        </p:spPr>
      </p:pic>
      <p:sp>
        <p:nvSpPr>
          <p:cNvPr id="13" name="Body text copy"/>
          <p:cNvSpPr/>
          <p:nvPr/>
        </p:nvSpPr>
        <p:spPr>
          <a:xfrm>
            <a:off x="2762250" y="5593556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Gestión financiera</a:t>
            </a:r>
          </a:p>
        </p:txBody>
      </p:sp>
      <p:pic>
        <p:nvPicPr>
          <p:cNvPr id="14" name="Symbol_3 copy 3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036786" y="5610225"/>
            <a:ext cx="378433" cy="378433"/>
          </a:xfrm>
          <a:prstGeom prst="rect">
            <a:avLst/>
          </a:prstGeom>
        </p:spPr>
      </p:pic>
      <p:sp>
        <p:nvSpPr>
          <p:cNvPr id="15" name="Body text copy"/>
          <p:cNvSpPr/>
          <p:nvPr/>
        </p:nvSpPr>
        <p:spPr>
          <a:xfrm>
            <a:off x="7858125" y="3581400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Transporte</a:t>
            </a:r>
          </a:p>
        </p:txBody>
      </p:sp>
      <p:sp>
        <p:nvSpPr>
          <p:cNvPr id="16" name="Body text copy"/>
          <p:cNvSpPr/>
          <p:nvPr/>
        </p:nvSpPr>
        <p:spPr>
          <a:xfrm>
            <a:off x="7858125" y="4252987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Salud y bienestar</a:t>
            </a:r>
          </a:p>
        </p:txBody>
      </p:sp>
      <p:sp>
        <p:nvSpPr>
          <p:cNvPr id="17" name="Body text copy"/>
          <p:cNvSpPr/>
          <p:nvPr/>
        </p:nvSpPr>
        <p:spPr>
          <a:xfrm>
            <a:off x="7858125" y="4924573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Educación</a:t>
            </a:r>
          </a:p>
        </p:txBody>
      </p:sp>
      <p:sp>
        <p:nvSpPr>
          <p:cNvPr id="18" name="Body text copy"/>
          <p:cNvSpPr/>
          <p:nvPr/>
        </p:nvSpPr>
        <p:spPr>
          <a:xfrm>
            <a:off x="7858125" y="5596160"/>
            <a:ext cx="3287092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800" dirty="0">
                <a:solidFill>
                  <a:srgbClr val="121212"/>
                </a:solidFill>
                <a:latin typeface="Muli"/>
                <a:ea typeface="+mn-ea"/>
                <a:cs typeface="Muli"/>
              </a:rPr>
              <a:t>Honorarios legales</a:t>
            </a:r>
          </a:p>
        </p:txBody>
      </p:sp>
      <p:pic>
        <p:nvPicPr>
          <p:cNvPr id="19" name="customLine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5056622" y="4686666"/>
            <a:ext cx="2999321" cy="190500"/>
          </a:xfrm>
          <a:prstGeom prst="rect">
            <a:avLst/>
          </a:prstGeom>
        </p:spPr>
      </p:pic>
      <p:pic>
        <p:nvPicPr>
          <p:cNvPr id="20" name="Symbol_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258050" y="3581400"/>
            <a:ext cx="381000" cy="381000"/>
          </a:xfrm>
          <a:prstGeom prst="rect">
            <a:avLst/>
          </a:prstGeom>
        </p:spPr>
      </p:pic>
      <p:pic>
        <p:nvPicPr>
          <p:cNvPr id="21" name="Symbol_3 copy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265176" y="4257675"/>
            <a:ext cx="378433" cy="378433"/>
          </a:xfrm>
          <a:prstGeom prst="rect">
            <a:avLst/>
          </a:prstGeom>
        </p:spPr>
      </p:pic>
      <p:pic>
        <p:nvPicPr>
          <p:cNvPr id="22" name="Symbol_3 copy 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266532" y="4933950"/>
            <a:ext cx="378433" cy="378433"/>
          </a:xfrm>
          <a:prstGeom prst="rect">
            <a:avLst/>
          </a:prstGeom>
        </p:spPr>
      </p:pic>
      <p:pic>
        <p:nvPicPr>
          <p:cNvPr id="23" name="Symbol_3 copy 3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275536" y="5610225"/>
            <a:ext cx="378433" cy="378433"/>
          </a:xfrm>
          <a:prstGeom prst="rect">
            <a:avLst/>
          </a:prstGeom>
        </p:spPr>
      </p:pic>
      <p:sp>
        <p:nvSpPr>
          <p:cNvPr id="24" name="Body text copy copy 1"/>
          <p:cNvSpPr/>
          <p:nvPr/>
        </p:nvSpPr>
        <p:spPr>
          <a:xfrm>
            <a:off x="1014413" y="2143125"/>
            <a:ext cx="10982325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rtl="0" hangingPunct="0">
              <a:lnSpc>
                <a:spcPct val="125000"/>
              </a:lnSpc>
            </a:pPr>
            <a:r>
              <a:rPr lang="es-US" sz="1500" b="1" spc="15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Un “Gasto por discapacidad que califica” (QDE) es cualquier gasto que se relacione con la discapacidad y ayuda a mantener o mejorar la salud, la independencia o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3 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7381875" y="2585886"/>
            <a:ext cx="5362575" cy="3819939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rtl="0" hangingPunct="0">
              <a:lnSpc>
                <a:spcPct val="191667"/>
              </a:lnSpc>
            </a:pPr>
            <a:r>
              <a:rPr lang="en-US" sz="2250" b="1" dirty="0">
                <a:solidFill>
                  <a:srgbClr val="4C7541"/>
                </a:solidFill>
                <a:latin typeface="Roboto"/>
                <a:ea typeface="+mn-ea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abletoday.org/asl</a:t>
            </a:r>
            <a:r>
              <a:rPr lang="en-US" sz="2250" b="1" dirty="0">
                <a:solidFill>
                  <a:srgbClr val="4C7541"/>
                </a:solidFill>
                <a:latin typeface="Roboto"/>
                <a:ea typeface="+mn-ea"/>
                <a:cs typeface="Roboto"/>
              </a:rPr>
              <a:t> (</a:t>
            </a:r>
            <a:r>
              <a:rPr lang="en-US" sz="2250" b="1" dirty="0">
                <a:solidFill>
                  <a:srgbClr val="4C7541"/>
                </a:solidFill>
                <a:latin typeface="Roboto"/>
                <a:cs typeface="Roboto"/>
              </a:rPr>
              <a:t>también en español)</a:t>
            </a:r>
            <a:endParaRPr lang="en-US" sz="2250" b="1" dirty="0">
              <a:solidFill>
                <a:srgbClr val="4C7541"/>
              </a:solidFill>
              <a:latin typeface="Roboto"/>
              <a:ea typeface="+mn-ea"/>
              <a:cs typeface="Roboto"/>
            </a:endParaRPr>
          </a:p>
          <a:p>
            <a:pPr algn="l" rtl="0" hangingPunct="0">
              <a:lnSpc>
                <a:spcPct val="191667"/>
              </a:lnSpc>
            </a:pPr>
            <a:r>
              <a:rPr lang="en-US" sz="2250" b="1" dirty="0">
                <a:solidFill>
                  <a:srgbClr val="3E763A"/>
                </a:solidFill>
                <a:latin typeface="Roboto"/>
                <a:ea typeface="+mn-ea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abletoday.org/ssa</a:t>
            </a:r>
            <a:endParaRPr lang="en-US" sz="2250" b="1" dirty="0">
              <a:solidFill>
                <a:srgbClr val="3E763A"/>
              </a:solidFill>
              <a:latin typeface="Roboto"/>
              <a:ea typeface="+mn-ea"/>
              <a:cs typeface="Roboto"/>
            </a:endParaRPr>
          </a:p>
          <a:p>
            <a:pPr algn="l" rtl="0" hangingPunct="0">
              <a:lnSpc>
                <a:spcPct val="191667"/>
              </a:lnSpc>
            </a:pPr>
            <a:r>
              <a:rPr lang="en-US" sz="2250" b="1" dirty="0">
                <a:solidFill>
                  <a:srgbClr val="3E763A"/>
                </a:solidFill>
                <a:latin typeface="Roboto"/>
                <a:ea typeface="+mn-ea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abletoday.org/podcast</a:t>
            </a:r>
            <a:endParaRPr lang="en-US" sz="2250" b="1" dirty="0">
              <a:solidFill>
                <a:srgbClr val="3E763A"/>
              </a:solidFill>
              <a:latin typeface="Roboto"/>
              <a:ea typeface="+mn-ea"/>
              <a:cs typeface="Roboto"/>
            </a:endParaRPr>
          </a:p>
          <a:p>
            <a:pPr algn="l" rtl="0" hangingPunct="0">
              <a:lnSpc>
                <a:spcPct val="191667"/>
              </a:lnSpc>
            </a:pPr>
            <a:r>
              <a:rPr lang="en-US" sz="2250" b="1" dirty="0">
                <a:solidFill>
                  <a:srgbClr val="3E763A"/>
                </a:solidFill>
                <a:latin typeface="Roboto"/>
                <a:cs typeface="Roboto"/>
              </a:rPr>
              <a:t>abletoday.org/regulations</a:t>
            </a:r>
            <a:endParaRPr lang="en-US" sz="2250" b="1" dirty="0">
              <a:solidFill>
                <a:srgbClr val="3E763A"/>
              </a:solidFill>
              <a:latin typeface="Roboto"/>
              <a:ea typeface="+mn-ea"/>
              <a:cs typeface="Roboto"/>
            </a:endParaRPr>
          </a:p>
          <a:p>
            <a:pPr algn="l" rtl="0" hangingPunct="0">
              <a:lnSpc>
                <a:spcPct val="191667"/>
              </a:lnSpc>
            </a:pPr>
            <a:r>
              <a:rPr sz="2250" b="1" dirty="0">
                <a:solidFill>
                  <a:srgbClr val="3E763A"/>
                </a:solidFill>
                <a:latin typeface="Roboto"/>
                <a:cs typeface="Roboto"/>
              </a:rPr>
              <a:t>abletoday.org/</a:t>
            </a:r>
            <a:r>
              <a:rPr lang="en-US" sz="2250" b="1" dirty="0">
                <a:solidFill>
                  <a:srgbClr val="3E763A"/>
                </a:solidFill>
                <a:latin typeface="Roboto"/>
                <a:cs typeface="Roboto"/>
              </a:rPr>
              <a:t>for-employers</a:t>
            </a:r>
            <a:endParaRPr lang="en-US" sz="2250" b="1" dirty="0">
              <a:solidFill>
                <a:srgbClr val="3E763A"/>
              </a:solidFill>
              <a:latin typeface="Roboto"/>
              <a:ea typeface="+mn-ea"/>
              <a:cs typeface="Roboto"/>
            </a:endParaRPr>
          </a:p>
        </p:txBody>
      </p:sp>
      <p:pic>
        <p:nvPicPr>
          <p:cNvPr id="3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238875" y="3984625"/>
            <a:ext cx="895350" cy="895350"/>
          </a:xfrm>
          <a:prstGeom prst="rect">
            <a:avLst/>
          </a:prstGeom>
        </p:spPr>
      </p:pic>
      <p:pic>
        <p:nvPicPr>
          <p:cNvPr id="4" name="education42-O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477001" y="4238625"/>
            <a:ext cx="401955" cy="401955"/>
          </a:xfrm>
          <a:prstGeom prst="rect">
            <a:avLst/>
          </a:prstGeom>
        </p:spPr>
      </p:pic>
      <p:pic>
        <p:nvPicPr>
          <p:cNvPr id="5" name="Shape-19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6239732" y="5267325"/>
            <a:ext cx="895350" cy="895350"/>
          </a:xfrm>
          <a:prstGeom prst="rect">
            <a:avLst/>
          </a:prstGeom>
        </p:spPr>
      </p:pic>
      <p:pic>
        <p:nvPicPr>
          <p:cNvPr id="6" name="Marketing59-O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6477857" y="5508625"/>
            <a:ext cx="418300" cy="400050"/>
          </a:xfrm>
          <a:prstGeom prst="rect">
            <a:avLst/>
          </a:prstGeom>
        </p:spPr>
      </p:pic>
      <p:pic>
        <p:nvPicPr>
          <p:cNvPr id="7" name="Shape-19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6241073" y="2724150"/>
            <a:ext cx="895350" cy="895350"/>
          </a:xfrm>
          <a:prstGeom prst="rect">
            <a:avLst/>
          </a:prstGeom>
        </p:spPr>
      </p:pic>
      <p:pic>
        <p:nvPicPr>
          <p:cNvPr id="8" name="education40-O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488723" y="2962275"/>
            <a:ext cx="405935" cy="400050"/>
          </a:xfrm>
          <a:prstGeom prst="rect">
            <a:avLst/>
          </a:prstGeom>
        </p:spPr>
      </p:pic>
      <p:pic>
        <p:nvPicPr>
          <p:cNvPr id="9" name="Shape-1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-39142" y="-22982"/>
            <a:ext cx="2876253" cy="7385807"/>
          </a:xfrm>
          <a:prstGeom prst="rect">
            <a:avLst/>
          </a:prstGeom>
          <a:noFill/>
        </p:spPr>
      </p:pic>
      <p:pic>
        <p:nvPicPr>
          <p:cNvPr id="10" name="pexels-rodnae-productions-8297517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552537" y="2324156"/>
            <a:ext cx="4343400" cy="4343400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3333750" y="323850"/>
            <a:ext cx="5416925" cy="85725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rtl="0" hangingPunct="0">
              <a:lnSpc>
                <a:spcPct val="125000"/>
              </a:lnSpc>
            </a:pPr>
            <a:r>
              <a:rPr sz="450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RECURSOS</a:t>
            </a:r>
          </a:p>
        </p:txBody>
      </p:sp>
      <p:sp>
        <p:nvSpPr>
          <p:cNvPr id="12" name="Body text copy copy 1"/>
          <p:cNvSpPr/>
          <p:nvPr/>
        </p:nvSpPr>
        <p:spPr>
          <a:xfrm>
            <a:off x="3457575" y="1209675"/>
            <a:ext cx="8350637" cy="876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rtl="0" hangingPunct="0">
              <a:lnSpc>
                <a:spcPct val="125000"/>
              </a:lnSpc>
            </a:pPr>
            <a:r>
              <a:rPr lang="es-US" sz="1500" b="1" cap="all" spc="150" dirty="0">
                <a:solidFill>
                  <a:srgbClr val="000000"/>
                </a:solidFill>
                <a:latin typeface="Muli"/>
                <a:ea typeface="+mn-ea"/>
                <a:cs typeface="Muli"/>
              </a:rPr>
              <a:t>Las cuentas ABLE son un punto de inflexión para el empoderamiento financiero y la inclusión comunitaria. </a:t>
            </a:r>
            <a:r>
              <a:rPr lang="es-US" sz="1500" b="1" cap="all" spc="150" dirty="0">
                <a:solidFill>
                  <a:srgbClr val="000000"/>
                </a:solidFill>
                <a:latin typeface="Archivo Black"/>
                <a:ea typeface="+mn-ea"/>
                <a:cs typeface="Archivo Black"/>
              </a:rPr>
              <a:t>Para obtener más información, visite:</a:t>
            </a:r>
          </a:p>
          <a:p>
            <a:pPr algn="l" rtl="0" hangingPunct="0">
              <a:lnSpc>
                <a:spcPct val="125000"/>
              </a:lnSpc>
            </a:pPr>
            <a:endParaRPr lang="es-US" sz="1500" b="1" cap="all" spc="150" dirty="0">
              <a:solidFill>
                <a:srgbClr val="000000"/>
              </a:solidFill>
              <a:latin typeface="Archivo Black"/>
              <a:ea typeface="+mn-ea"/>
              <a:cs typeface="Archivo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Custom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Lato</vt:lpstr>
      <vt:lpstr>Muli</vt:lpstr>
      <vt:lpstr>Calibri</vt:lpstr>
      <vt:lpstr>Roboto</vt:lpstr>
      <vt:lpstr>Archivo Black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cp:lastPrinted>2024-03-04T21:51:17Z</cp:lastPrinted>
  <dcterms:created xsi:type="dcterms:W3CDTF">2022-09-09T18:54:40Z</dcterms:created>
  <dcterms:modified xsi:type="dcterms:W3CDTF">2024-03-07T20:10:22Z</dcterms:modified>
</cp:coreProperties>
</file>